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279" r:id="rId4"/>
    <p:sldId id="282" r:id="rId5"/>
    <p:sldId id="259" r:id="rId6"/>
    <p:sldId id="261" r:id="rId7"/>
    <p:sldId id="263" r:id="rId8"/>
    <p:sldId id="275" r:id="rId9"/>
    <p:sldId id="262" r:id="rId10"/>
    <p:sldId id="264" r:id="rId11"/>
    <p:sldId id="265" r:id="rId12"/>
    <p:sldId id="260" r:id="rId13"/>
    <p:sldId id="270" r:id="rId14"/>
    <p:sldId id="271" r:id="rId15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E53B"/>
    <a:srgbClr val="996633"/>
    <a:srgbClr val="339966"/>
    <a:srgbClr val="CCFF99"/>
    <a:srgbClr val="061D66"/>
    <a:srgbClr val="0822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08" autoAdjust="0"/>
    <p:restoredTop sz="90929"/>
  </p:normalViewPr>
  <p:slideViewPr>
    <p:cSldViewPr>
      <p:cViewPr varScale="1">
        <p:scale>
          <a:sx n="143" d="100"/>
          <a:sy n="143" d="100"/>
        </p:scale>
        <p:origin x="2420" y="68"/>
      </p:cViewPr>
      <p:guideLst>
        <p:guide orient="horz" pos="2160"/>
        <p:guide pos="3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F5503BB-C38E-4B14-95BE-2AE2E59C513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E66516C-7C26-4064-9080-1C288AEB4D9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3EC5A5B-E97D-493B-8F6B-3F0F8471B78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BD1B43B-5371-4462-B772-F673AD5965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Mastertextformat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3387D77-2692-4C09-8F0D-7C0B17A35A6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3641347-BDA9-4D4A-BF58-863B0A36C2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59C5D7-9EB1-4E86-8159-1534848DFE7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ヒラギノ角ゴ Pro W3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8659A5A-97E2-4FDE-A361-DADBD09F5E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A39B2B29-8F21-4CCB-A6E1-C7546871E9DB}" type="slidenum">
              <a:rPr lang="de-DE" altLang="de-DE" sz="1200" smtClean="0"/>
              <a:pPr/>
              <a:t>2</a:t>
            </a:fld>
            <a:endParaRPr lang="de-DE" altLang="de-DE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F46382B-B697-4C83-B0DA-E50FB31C3D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930EF78-8A96-4121-A06C-21CC2FFFE0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>
            <a:extLst>
              <a:ext uri="{FF2B5EF4-FFF2-40B4-BE49-F238E27FC236}">
                <a16:creationId xmlns:a16="http://schemas.microsoft.com/office/drawing/2014/main" id="{52ECC3EC-48D6-45FA-A64C-115AD9FE3C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>
            <a:extLst>
              <a:ext uri="{FF2B5EF4-FFF2-40B4-BE49-F238E27FC236}">
                <a16:creationId xmlns:a16="http://schemas.microsoft.com/office/drawing/2014/main" id="{EF848F57-0BFF-4235-A7F6-F03297842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/>
              <a:t>9 Binder, 10 FAHO</a:t>
            </a:r>
          </a:p>
        </p:txBody>
      </p:sp>
      <p:sp>
        <p:nvSpPr>
          <p:cNvPr id="18436" name="Foliennummernplatzhalter 3">
            <a:extLst>
              <a:ext uri="{FF2B5EF4-FFF2-40B4-BE49-F238E27FC236}">
                <a16:creationId xmlns:a16="http://schemas.microsoft.com/office/drawing/2014/main" id="{F58D9827-8CE1-40D4-B3F2-D3CF4F3DFD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2620AF40-8233-4411-A95E-7DB59B09E371}" type="slidenum">
              <a:rPr lang="de-DE" altLang="de-DE" sz="1200" smtClean="0"/>
              <a:pPr/>
              <a:t>11</a:t>
            </a:fld>
            <a:endParaRPr lang="de-DE" altLang="de-DE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8659A5A-97E2-4FDE-A361-DADBD09F5E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A39B2B29-8F21-4CCB-A6E1-C7546871E9DB}" type="slidenum">
              <a:rPr lang="de-DE" altLang="de-DE" sz="1200" smtClean="0"/>
              <a:pPr/>
              <a:t>3</a:t>
            </a:fld>
            <a:endParaRPr lang="de-DE" altLang="de-DE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F46382B-B697-4C83-B0DA-E50FB31C3D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930EF78-8A96-4121-A06C-21CC2FFFE0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67521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8659A5A-97E2-4FDE-A361-DADBD09F5E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A39B2B29-8F21-4CCB-A6E1-C7546871E9DB}" type="slidenum">
              <a:rPr lang="de-DE" altLang="de-DE" sz="1200" smtClean="0"/>
              <a:pPr/>
              <a:t>4</a:t>
            </a:fld>
            <a:endParaRPr lang="de-DE" altLang="de-DE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F46382B-B697-4C83-B0DA-E50FB31C3D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930EF78-8A96-4121-A06C-21CC2FFFE0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9196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A543D7E7-54A2-4E27-8148-939940BDCD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60F655E4-5184-412C-8DCF-7DCE757895C6}" type="slidenum">
              <a:rPr lang="de-DE" altLang="de-DE" sz="1200" smtClean="0"/>
              <a:pPr/>
              <a:t>5</a:t>
            </a:fld>
            <a:endParaRPr lang="de-DE" altLang="de-DE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09FBCCAC-B687-4B6F-980F-E4403DFCFE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315C717-C72E-425E-BA03-8020262A8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64BD31E-6CAA-4A86-82C3-A0F884BBA3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563A6BFC-984F-4F97-BDD3-DB5166098D0A}" type="slidenum">
              <a:rPr lang="de-DE" altLang="de-DE" sz="1200" smtClean="0"/>
              <a:pPr/>
              <a:t>6</a:t>
            </a:fld>
            <a:endParaRPr lang="de-DE" altLang="de-DE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6F3B428E-4A85-408D-BA82-AF8FAE0AC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E10DA644-F354-47F4-8492-7609ACC9E3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bildplatzhalter 1">
            <a:extLst>
              <a:ext uri="{FF2B5EF4-FFF2-40B4-BE49-F238E27FC236}">
                <a16:creationId xmlns:a16="http://schemas.microsoft.com/office/drawing/2014/main" id="{557ABDE7-8AAD-43F8-AF49-C762075BC8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izenplatzhalter 2">
            <a:extLst>
              <a:ext uri="{FF2B5EF4-FFF2-40B4-BE49-F238E27FC236}">
                <a16:creationId xmlns:a16="http://schemas.microsoft.com/office/drawing/2014/main" id="{46814206-E108-4DFC-BEF7-20DEB3CCD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/>
              <a:t>1 Metallschneider, 2  SBB, 3 Waldschlösschen</a:t>
            </a:r>
          </a:p>
        </p:txBody>
      </p:sp>
      <p:sp>
        <p:nvSpPr>
          <p:cNvPr id="12292" name="Foliennummernplatzhalter 3">
            <a:extLst>
              <a:ext uri="{FF2B5EF4-FFF2-40B4-BE49-F238E27FC236}">
                <a16:creationId xmlns:a16="http://schemas.microsoft.com/office/drawing/2014/main" id="{313879A5-E40F-44A2-97F6-E3D4453CB8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91917A71-DAE3-4595-B88C-C8EC76E6EC5F}" type="slidenum">
              <a:rPr lang="de-DE" altLang="de-DE" sz="1200" smtClean="0"/>
              <a:pPr/>
              <a:t>7</a:t>
            </a:fld>
            <a:endParaRPr lang="de-DE" altLang="de-DE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>
            <a:extLst>
              <a:ext uri="{FF2B5EF4-FFF2-40B4-BE49-F238E27FC236}">
                <a16:creationId xmlns:a16="http://schemas.microsoft.com/office/drawing/2014/main" id="{E7695129-343D-4FD2-93B5-628438BF00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izenplatzhalter 2">
            <a:extLst>
              <a:ext uri="{FF2B5EF4-FFF2-40B4-BE49-F238E27FC236}">
                <a16:creationId xmlns:a16="http://schemas.microsoft.com/office/drawing/2014/main" id="{D5D08F9C-EFB7-4402-B303-CA0E7CB5F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/>
              <a:t>7 Quandt, 8 </a:t>
            </a:r>
            <a:r>
              <a:rPr lang="de-DE" altLang="de-DE" dirty="0" err="1"/>
              <a:t>Lusebrink</a:t>
            </a:r>
            <a:r>
              <a:rPr lang="de-DE" altLang="de-DE" dirty="0"/>
              <a:t>, neu Hilgers</a:t>
            </a:r>
          </a:p>
        </p:txBody>
      </p:sp>
      <p:sp>
        <p:nvSpPr>
          <p:cNvPr id="16388" name="Foliennummernplatzhalter 3">
            <a:extLst>
              <a:ext uri="{FF2B5EF4-FFF2-40B4-BE49-F238E27FC236}">
                <a16:creationId xmlns:a16="http://schemas.microsoft.com/office/drawing/2014/main" id="{1DE681AA-8823-4ED2-A6DC-9B1CC9354A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F7509B0F-B3CC-4B4E-82A1-129AF3317961}" type="slidenum">
              <a:rPr lang="de-DE" altLang="de-DE" sz="1200" smtClean="0"/>
              <a:pPr/>
              <a:t>8</a:t>
            </a:fld>
            <a:endParaRPr lang="de-DE" altLang="de-DE" sz="1200"/>
          </a:p>
        </p:txBody>
      </p:sp>
    </p:spTree>
    <p:extLst>
      <p:ext uri="{BB962C8B-B14F-4D97-AF65-F5344CB8AC3E}">
        <p14:creationId xmlns:p14="http://schemas.microsoft.com/office/powerpoint/2010/main" val="2854250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bildplatzhalter 1">
            <a:extLst>
              <a:ext uri="{FF2B5EF4-FFF2-40B4-BE49-F238E27FC236}">
                <a16:creationId xmlns:a16="http://schemas.microsoft.com/office/drawing/2014/main" id="{15A6E1BC-430C-42FF-9427-D107C079F0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Notizenplatzhalter 2">
            <a:extLst>
              <a:ext uri="{FF2B5EF4-FFF2-40B4-BE49-F238E27FC236}">
                <a16:creationId xmlns:a16="http://schemas.microsoft.com/office/drawing/2014/main" id="{C6888683-9DBE-42CA-AD7C-CD71A1D654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/>
              <a:t> </a:t>
            </a:r>
            <a:r>
              <a:rPr lang="de-DE" altLang="de-DE" sz="1600" dirty="0"/>
              <a:t>4 </a:t>
            </a:r>
            <a:r>
              <a:rPr lang="de-DE" altLang="de-DE" sz="1600" dirty="0" err="1"/>
              <a:t>Wiedenhoff</a:t>
            </a:r>
            <a:r>
              <a:rPr lang="de-DE" altLang="de-DE" sz="1600" dirty="0"/>
              <a:t>,  5 Jordan, 6 LM-Software</a:t>
            </a:r>
          </a:p>
        </p:txBody>
      </p:sp>
      <p:sp>
        <p:nvSpPr>
          <p:cNvPr id="14340" name="Foliennummernplatzhalter 3">
            <a:extLst>
              <a:ext uri="{FF2B5EF4-FFF2-40B4-BE49-F238E27FC236}">
                <a16:creationId xmlns:a16="http://schemas.microsoft.com/office/drawing/2014/main" id="{35EB369F-05C5-479A-87CA-7941D29F77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7891E16D-153D-41AC-9D37-21EC7907F2D1}" type="slidenum">
              <a:rPr lang="de-DE" altLang="de-DE" sz="1200" smtClean="0"/>
              <a:pPr/>
              <a:t>9</a:t>
            </a:fld>
            <a:endParaRPr lang="de-DE" altLang="de-DE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>
            <a:extLst>
              <a:ext uri="{FF2B5EF4-FFF2-40B4-BE49-F238E27FC236}">
                <a16:creationId xmlns:a16="http://schemas.microsoft.com/office/drawing/2014/main" id="{E7695129-343D-4FD2-93B5-628438BF00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izenplatzhalter 2">
            <a:extLst>
              <a:ext uri="{FF2B5EF4-FFF2-40B4-BE49-F238E27FC236}">
                <a16:creationId xmlns:a16="http://schemas.microsoft.com/office/drawing/2014/main" id="{D5D08F9C-EFB7-4402-B303-CA0E7CB5F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/>
              <a:t>REDUX, Engemann</a:t>
            </a:r>
          </a:p>
        </p:txBody>
      </p:sp>
      <p:sp>
        <p:nvSpPr>
          <p:cNvPr id="16388" name="Foliennummernplatzhalter 3">
            <a:extLst>
              <a:ext uri="{FF2B5EF4-FFF2-40B4-BE49-F238E27FC236}">
                <a16:creationId xmlns:a16="http://schemas.microsoft.com/office/drawing/2014/main" id="{1DE681AA-8823-4ED2-A6DC-9B1CC9354A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12" charset="-128"/>
              </a:defRPr>
            </a:lvl9pPr>
          </a:lstStyle>
          <a:p>
            <a:fld id="{F7509B0F-B3CC-4B4E-82A1-129AF3317961}" type="slidenum">
              <a:rPr lang="de-DE" altLang="de-DE" sz="1200" smtClean="0"/>
              <a:pPr/>
              <a:t>10</a:t>
            </a:fld>
            <a:endParaRPr lang="de-DE" altLang="de-DE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start_folie">
            <a:extLst>
              <a:ext uri="{FF2B5EF4-FFF2-40B4-BE49-F238E27FC236}">
                <a16:creationId xmlns:a16="http://schemas.microsoft.com/office/drawing/2014/main" id="{AF3CFE40-01FC-4DC9-961C-AC59916BEFE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3" t="2757" r="154" b="11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66738" y="3810000"/>
            <a:ext cx="77724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altLang="de-DE" noProof="0"/>
              <a:t>Mastertitelformat bearbeiten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1AF2398-1853-477E-8A9B-50ED47C8D25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B7FB3-B3EF-446D-89AE-A7D680BC29D0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44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05B9FE9-A288-4C21-AE97-903C89D8CD5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D664B-24CA-4B39-9655-34B7E454E02A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6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86525" y="1219200"/>
            <a:ext cx="1971675" cy="48006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66738" y="1219200"/>
            <a:ext cx="5767387" cy="4800600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67EB022-E9C7-4D92-B8F9-F56D6E9CB3B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679BA-FF16-47D3-AC43-08DCD5C10DF2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9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7BAD980-8053-4F32-95E3-6FD13C2CA45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1BFCB-6F3E-43B2-9B24-B2705E9281E6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897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B478695-B4A1-4425-B961-E92FED46BF3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5FF8D-3395-447F-8486-E7F0CBEAE0BF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59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68325" y="2514600"/>
            <a:ext cx="3868738" cy="35052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89463" y="2514600"/>
            <a:ext cx="3868737" cy="35052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E7DC455-1087-4D63-BCEE-E0A2B0D479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EF32B-396D-490F-AAAD-CA12A66F02E8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0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4B561F-1406-425A-A0ED-E690379BF0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4FDC4-C41D-4DFA-9EBF-865E2973AF00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55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6258521-87DC-4480-B407-CDD9580A91E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D32AC-ED31-4DB9-A960-79ABF986BB09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55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9BDE0F5-122F-4779-834D-6A013BACA7F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16899-F2CE-4D2F-A38D-F7D8BA58061D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11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C8D8C0B-C77D-4104-B87B-EF3A90210B5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36F1D-0243-4710-9596-9751AD91D272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628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4D345EE-B7FC-40E4-B31B-E375C76F0B2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F57D2-8230-4CAA-BACF-339AD55536B1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93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folie">
            <a:extLst>
              <a:ext uri="{FF2B5EF4-FFF2-40B4-BE49-F238E27FC236}">
                <a16:creationId xmlns:a16="http://schemas.microsoft.com/office/drawing/2014/main" id="{C568E52A-B8DE-4EAC-8B8C-07A11B6A75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3" t="2187" r="813" b="239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3AB36101-1F2D-4BD4-B96E-E0751BB853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1219200"/>
            <a:ext cx="7891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F48A187E-AA3B-425C-BCFA-C72F0915F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8325" y="2514600"/>
            <a:ext cx="78898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05505AA-9060-4476-95EE-8D2E2DD65D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BFE4007-B668-4086-96F8-8D76119C775C}" type="slidenum">
              <a:rPr lang="de-DE" altLang="de-DE"/>
              <a:pPr>
                <a:defRPr/>
              </a:pPr>
              <a:t>‹Nr.›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61D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61D66"/>
          </a:solidFill>
          <a:latin typeface="Tahoma" panose="020B0604030504040204" pitchFamily="34" charset="0"/>
          <a:ea typeface="ヒラギノ角ゴ Pro W3" pitchFamily="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61D66"/>
          </a:solidFill>
          <a:latin typeface="Tahoma" panose="020B0604030504040204" pitchFamily="34" charset="0"/>
          <a:ea typeface="ヒラギノ角ゴ Pro W3" pitchFamily="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61D66"/>
          </a:solidFill>
          <a:latin typeface="Tahoma" panose="020B0604030504040204" pitchFamily="34" charset="0"/>
          <a:ea typeface="ヒラギノ角ゴ Pro W3" pitchFamily="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61D66"/>
          </a:solidFill>
          <a:latin typeface="Tahoma" panose="020B0604030504040204" pitchFamily="34" charset="0"/>
          <a:ea typeface="ヒラギノ角ゴ Pro W3" pitchFamily="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061D66"/>
          </a:solidFill>
          <a:latin typeface="Tahoma" panose="020B0604030504040204" pitchFamily="34" charset="0"/>
          <a:ea typeface="ヒラギノ角ゴ Pro W3" pitchFamily="11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061D66"/>
          </a:solidFill>
          <a:latin typeface="Tahoma" panose="020B0604030504040204" pitchFamily="34" charset="0"/>
          <a:ea typeface="ヒラギノ角ゴ Pro W3" pitchFamily="11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061D66"/>
          </a:solidFill>
          <a:latin typeface="Tahoma" panose="020B0604030504040204" pitchFamily="34" charset="0"/>
          <a:ea typeface="ヒラギノ角ゴ Pro W3" pitchFamily="11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061D66"/>
          </a:solidFill>
          <a:latin typeface="Tahoma" panose="020B0604030504040204" pitchFamily="34" charset="0"/>
          <a:ea typeface="ヒラギノ角ゴ Pro W3" pitchFamily="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894C2"/>
        </a:buClr>
        <a:buFont typeface="Wingdings" panose="05000000000000000000" pitchFamily="2" charset="2"/>
        <a:buChar char="§"/>
        <a:defRPr sz="2000" kern="1200">
          <a:solidFill>
            <a:srgbClr val="061D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894C2"/>
        </a:buClr>
        <a:buFont typeface="Wingdings" panose="05000000000000000000" pitchFamily="2" charset="2"/>
        <a:buChar char="§"/>
        <a:defRPr sz="2000" kern="1200">
          <a:solidFill>
            <a:srgbClr val="061D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894C2"/>
        </a:buClr>
        <a:buFont typeface="Wingdings" panose="05000000000000000000" pitchFamily="2" charset="2"/>
        <a:buChar char="§"/>
        <a:defRPr sz="2000" kern="1200">
          <a:solidFill>
            <a:srgbClr val="061D66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7894C2"/>
        </a:buClr>
        <a:buFont typeface="Wingdings" panose="05000000000000000000" pitchFamily="2" charset="2"/>
        <a:buChar char="§"/>
        <a:defRPr sz="2000" kern="1200">
          <a:solidFill>
            <a:srgbClr val="061D66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7894C2"/>
        </a:buClr>
        <a:buFont typeface="Wingdings" panose="05000000000000000000" pitchFamily="2" charset="2"/>
        <a:buChar char="§"/>
        <a:defRPr sz="2000" kern="1200">
          <a:solidFill>
            <a:srgbClr val="061D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2DD91FC-B381-49E2-AF3D-605A31D42E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7544" y="4293096"/>
            <a:ext cx="7772400" cy="1143000"/>
          </a:xfrm>
        </p:spPr>
        <p:txBody>
          <a:bodyPr/>
          <a:lstStyle/>
          <a:p>
            <a:pPr algn="ctr" eaLnBrk="1" hangingPunct="1"/>
            <a:r>
              <a:rPr lang="de-DE" altLang="de-DE" sz="3200" b="1" dirty="0"/>
              <a:t>Gestaltung einer zukunftsgerechten Personalpolitik</a:t>
            </a:r>
            <a:br>
              <a:rPr lang="de-DE" altLang="de-DE" sz="2800" dirty="0"/>
            </a:br>
            <a:br>
              <a:rPr lang="de-DE" altLang="de-DE" dirty="0"/>
            </a:br>
            <a:br>
              <a:rPr lang="de-DE" altLang="de-DE" sz="1600" dirty="0"/>
            </a:br>
            <a:br>
              <a:rPr lang="de-DE" altLang="de-DE" sz="1600" dirty="0"/>
            </a:br>
            <a:endParaRPr lang="de-DE" altLang="de-DE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>
            <a:extLst>
              <a:ext uri="{FF2B5EF4-FFF2-40B4-BE49-F238E27FC236}">
                <a16:creationId xmlns:a16="http://schemas.microsoft.com/office/drawing/2014/main" id="{9BF32F7A-D92F-426D-9CA3-40D01F30F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8" y="1219200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 dirty="0"/>
              <a:t>Beispielprojekte zur zukunftsgerechten Personalpolitik 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85FEEA-6845-424F-A7E1-D0D92A870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205038"/>
            <a:ext cx="7889875" cy="3505200"/>
          </a:xfrm>
        </p:spPr>
        <p:txBody>
          <a:bodyPr/>
          <a:lstStyle/>
          <a:p>
            <a:pPr eaLnBrk="1" hangingPunct="1">
              <a:defRPr/>
            </a:pPr>
            <a:r>
              <a:rPr lang="de-DE" dirty="0"/>
              <a:t>Recyclingunternehmen, ca. 80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Einführung eines ERP-Systems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Organisationsanpassung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de-DE" dirty="0"/>
          </a:p>
          <a:p>
            <a:pPr eaLnBrk="1" hangingPunct="1">
              <a:defRPr/>
            </a:pPr>
            <a:r>
              <a:rPr lang="de-DE" dirty="0"/>
              <a:t>Transportlogistiker, ca. 70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Führungsverhalten und -training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Wissenstransfer und gegenseitige Vertretung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Delegation von Verantwortung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69EEBB1-6C9B-47FD-9EDD-19FC0D300F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849606-D255-4B8C-BE23-153175B66A4E}" type="slidenum">
              <a:rPr lang="de-DE" altLang="de-DE"/>
              <a:pPr>
                <a:defRPr/>
              </a:pPr>
              <a:t>10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906A5A6-866D-4D95-B137-89AEC01FBA37}"/>
              </a:ext>
            </a:extLst>
          </p:cNvPr>
          <p:cNvSpPr txBox="1"/>
          <p:nvPr/>
        </p:nvSpPr>
        <p:spPr>
          <a:xfrm>
            <a:off x="6948264" y="1989138"/>
            <a:ext cx="1656184" cy="8309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Zukunfts-fähigkeit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>
            <a:extLst>
              <a:ext uri="{FF2B5EF4-FFF2-40B4-BE49-F238E27FC236}">
                <a16:creationId xmlns:a16="http://schemas.microsoft.com/office/drawing/2014/main" id="{2EA30C21-7488-4837-A8A4-4E8AB9E23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8" y="1219200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 dirty="0"/>
              <a:t>Beispielprojekte zur zukunftsgerechten Personalpolitik 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0FD460-C3F2-4E2A-88CE-0AE559586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205038"/>
            <a:ext cx="7889875" cy="3505200"/>
          </a:xfrm>
        </p:spPr>
        <p:txBody>
          <a:bodyPr/>
          <a:lstStyle/>
          <a:p>
            <a:pPr eaLnBrk="1" hangingPunct="1">
              <a:defRPr/>
            </a:pPr>
            <a:r>
              <a:rPr lang="de-DE" dirty="0"/>
              <a:t>Großhändler Dentalprodukte, ca. 20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Strategieworkshop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Personalentwicklungsplanung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</a:p>
          <a:p>
            <a:pPr eaLnBrk="1" hangingPunct="1">
              <a:defRPr/>
            </a:pPr>
            <a:r>
              <a:rPr lang="de-DE" dirty="0"/>
              <a:t>Unternehmen der Lüftungstechnik, 9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Führungs- und Kommunikationskultur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Workshop Unternehmenswerte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Wissenstransfer und Wissenserhalt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de-DE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6452D90-4D93-4995-8BA5-F9E9A681E1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5727ED-F97E-4AFD-BC6E-A1B0497EB4B7}" type="slidenum">
              <a:rPr lang="de-DE" altLang="de-DE"/>
              <a:pPr>
                <a:defRPr/>
              </a:pPr>
              <a:t>11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F79ACF6-49B5-4076-87B2-A8922A489BA8}"/>
              </a:ext>
            </a:extLst>
          </p:cNvPr>
          <p:cNvSpPr txBox="1"/>
          <p:nvPr/>
        </p:nvSpPr>
        <p:spPr>
          <a:xfrm>
            <a:off x="6553200" y="2060848"/>
            <a:ext cx="2088232" cy="15696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Personal-entwicklung / Mitarbeiter-bindung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>
            <a:extLst>
              <a:ext uri="{FF2B5EF4-FFF2-40B4-BE49-F238E27FC236}">
                <a16:creationId xmlns:a16="http://schemas.microsoft.com/office/drawing/2014/main" id="{4ADAEDAC-D34F-4B7F-8CA5-D796F3F43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8" y="1219200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 dirty="0"/>
              <a:t>Chance Beratungsförderung</a:t>
            </a:r>
          </a:p>
        </p:txBody>
      </p:sp>
      <p:sp>
        <p:nvSpPr>
          <p:cNvPr id="19459" name="Inhaltsplatzhalter 2">
            <a:extLst>
              <a:ext uri="{FF2B5EF4-FFF2-40B4-BE49-F238E27FC236}">
                <a16:creationId xmlns:a16="http://schemas.microsoft.com/office/drawing/2014/main" id="{72202357-5F8D-46B5-A94D-A7E0127A71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919" y="2276872"/>
            <a:ext cx="6769100" cy="3505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dirty="0"/>
              <a:t>Projekte zum Thema Personalpolitik werden durch verschiedene Förderprogramme unterstützt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de-DE" altLang="de-DE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dirty="0"/>
              <a:t>KMU: Aktuell - 2026 - Förderung bis  80 % der Beratungskosten für Beratungsprojekte zu Themen wie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dirty="0"/>
              <a:t>	Arbeitsorganisation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dirty="0"/>
              <a:t>	Personalpolitik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dirty="0"/>
              <a:t>	Arbeitsplatz der Zukunft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dirty="0"/>
              <a:t>	……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de-DE" alt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06020E-BA35-4577-9384-023483DC6D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64E784-70F2-4DBD-A76E-DF67046DA437}" type="slidenum">
              <a:rPr lang="de-DE" altLang="de-DE"/>
              <a:pPr>
                <a:defRPr/>
              </a:pPr>
              <a:t>12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el 1">
            <a:extLst>
              <a:ext uri="{FF2B5EF4-FFF2-40B4-BE49-F238E27FC236}">
                <a16:creationId xmlns:a16="http://schemas.microsoft.com/office/drawing/2014/main" id="{073F85C2-B049-469C-AA53-B450ACCA8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8" y="1219200"/>
            <a:ext cx="7891462" cy="553616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de-DE" altLang="de-DE" sz="2800" dirty="0"/>
              <a:t>Zukunftsorientierte Personalpolitik </a:t>
            </a:r>
          </a:p>
        </p:txBody>
      </p:sp>
      <p:sp>
        <p:nvSpPr>
          <p:cNvPr id="26627" name="Inhaltsplatzhalter 2">
            <a:extLst>
              <a:ext uri="{FF2B5EF4-FFF2-40B4-BE49-F238E27FC236}">
                <a16:creationId xmlns:a16="http://schemas.microsoft.com/office/drawing/2014/main" id="{DADA7ED1-62D6-447B-8FD9-4087D394F4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03350" y="3500438"/>
            <a:ext cx="7889875" cy="3505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sz="4800" b="1"/>
              <a:t>Zusammenfassung</a:t>
            </a:r>
            <a:endParaRPr lang="de-DE" altLang="de-DE" sz="4800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1395CA9-8C50-4BAD-97D2-D05EFB031D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984DC9-5765-439B-93CA-907091D73201}" type="slidenum">
              <a:rPr lang="de-DE" altLang="de-DE"/>
              <a:pPr>
                <a:defRPr/>
              </a:pPr>
              <a:t>13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Inhaltsplatzhalter 2">
            <a:extLst>
              <a:ext uri="{FF2B5EF4-FFF2-40B4-BE49-F238E27FC236}">
                <a16:creationId xmlns:a16="http://schemas.microsoft.com/office/drawing/2014/main" id="{C6951E9F-E3EE-4FE6-B3EB-92437482D5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4213" y="2205038"/>
            <a:ext cx="7889875" cy="936625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sz="4800" b="1"/>
              <a:t>Danke für Ihr Interesse !</a:t>
            </a:r>
            <a:endParaRPr lang="de-DE" altLang="de-DE" sz="4800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FC7D06F-DD17-4C06-87D4-CBDF7144DF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C7F96D-B6D2-4828-AAF7-1BEAA2740980}" type="slidenum">
              <a:rPr lang="de-DE" altLang="de-DE"/>
              <a:pPr>
                <a:defRPr/>
              </a:pPr>
              <a:t>14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7652" name="Grafik 6">
            <a:extLst>
              <a:ext uri="{FF2B5EF4-FFF2-40B4-BE49-F238E27FC236}">
                <a16:creationId xmlns:a16="http://schemas.microsoft.com/office/drawing/2014/main" id="{0CD6C05B-DC3C-40BA-93AB-0EA6A16E1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4443413"/>
            <a:ext cx="31988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4" descr="Ein Bild, das Text, Schrift, Logo, Symbol enthält.&#10;&#10;KI-generierte Inhalte können fehlerhaft sein.">
            <a:extLst>
              <a:ext uri="{FF2B5EF4-FFF2-40B4-BE49-F238E27FC236}">
                <a16:creationId xmlns:a16="http://schemas.microsoft.com/office/drawing/2014/main" id="{4C97006A-21B2-9DB5-8EB9-8FB4B71134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443413"/>
            <a:ext cx="1844824" cy="18448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0D8957-7AC9-4216-9DD3-395F885A1E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738" y="1219200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/>
              <a:t>Inhalt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FFB024E-D3DF-47BD-9A92-69BB8CDAE0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2276475"/>
            <a:ext cx="7889875" cy="3505200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de-DE" altLang="de-DE" sz="2400" dirty="0"/>
              <a:t>Einführung Personalpolitik</a:t>
            </a:r>
          </a:p>
          <a:p>
            <a:pPr eaLnBrk="1" hangingPunct="1">
              <a:spcBef>
                <a:spcPts val="1800"/>
              </a:spcBef>
            </a:pPr>
            <a:r>
              <a:rPr lang="de-DE" altLang="de-DE" sz="2400" dirty="0"/>
              <a:t>Elemente moderner Personalpolitik an Beispielen</a:t>
            </a:r>
          </a:p>
          <a:p>
            <a:pPr eaLnBrk="1" hangingPunct="1">
              <a:spcBef>
                <a:spcPts val="1800"/>
              </a:spcBef>
            </a:pPr>
            <a:r>
              <a:rPr lang="de-DE" altLang="de-DE" sz="2400" dirty="0"/>
              <a:t>Chance Beratungsförderung</a:t>
            </a:r>
          </a:p>
          <a:p>
            <a:pPr eaLnBrk="1" hangingPunct="1">
              <a:spcBef>
                <a:spcPts val="1800"/>
              </a:spcBef>
            </a:pPr>
            <a:r>
              <a:rPr lang="de-DE" altLang="de-DE" sz="2400" dirty="0"/>
              <a:t>Zusammenfassung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7937631-40F7-49C2-AD87-AA90B617C3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E742B-5285-4303-AB15-2CA636D63214}" type="slidenum">
              <a:rPr lang="de-DE" altLang="de-DE"/>
              <a:pPr>
                <a:defRPr/>
              </a:pPr>
              <a:t>2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0D8957-7AC9-4216-9DD3-395F885A1E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738" y="1115532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 dirty="0"/>
              <a:t>Wandel der Personalarbeit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7937631-40F7-49C2-AD87-AA90B617C3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E742B-5285-4303-AB15-2CA636D63214}" type="slidenum">
              <a:rPr lang="de-DE" altLang="de-DE"/>
              <a:pPr>
                <a:defRPr/>
              </a:pPr>
              <a:t>3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3" name="Wolke 2">
            <a:extLst>
              <a:ext uri="{FF2B5EF4-FFF2-40B4-BE49-F238E27FC236}">
                <a16:creationId xmlns:a16="http://schemas.microsoft.com/office/drawing/2014/main" id="{565BFA03-49BF-487C-BDF6-9490A913EA4A}"/>
              </a:ext>
            </a:extLst>
          </p:cNvPr>
          <p:cNvSpPr/>
          <p:nvPr/>
        </p:nvSpPr>
        <p:spPr bwMode="auto">
          <a:xfrm>
            <a:off x="683568" y="1964487"/>
            <a:ext cx="3717095" cy="1224136"/>
          </a:xfrm>
          <a:prstGeom prst="cloud">
            <a:avLst/>
          </a:prstGeom>
          <a:gradFill>
            <a:gsLst>
              <a:gs pos="0">
                <a:srgbClr val="FFFF00"/>
              </a:gs>
              <a:gs pos="100000">
                <a:schemeClr val="tx1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ヒラギノ角ゴ Pro W3" pitchFamily="112" charset="-128"/>
              </a:rPr>
              <a:t>Demografischer Wandel</a:t>
            </a:r>
          </a:p>
        </p:txBody>
      </p:sp>
      <p:sp>
        <p:nvSpPr>
          <p:cNvPr id="4" name="Explosion: 8 Zacken 3">
            <a:extLst>
              <a:ext uri="{FF2B5EF4-FFF2-40B4-BE49-F238E27FC236}">
                <a16:creationId xmlns:a16="http://schemas.microsoft.com/office/drawing/2014/main" id="{2A812807-82EC-458F-B8A0-0A31A08AA446}"/>
              </a:ext>
            </a:extLst>
          </p:cNvPr>
          <p:cNvSpPr/>
          <p:nvPr/>
        </p:nvSpPr>
        <p:spPr bwMode="auto">
          <a:xfrm>
            <a:off x="5531892" y="1765620"/>
            <a:ext cx="3006960" cy="2016224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ヒラギノ角ゴ Pro W3" pitchFamily="112" charset="-128"/>
              </a:rPr>
              <a:t>Digital !</a:t>
            </a:r>
          </a:p>
        </p:txBody>
      </p:sp>
      <p:sp>
        <p:nvSpPr>
          <p:cNvPr id="9" name="Stern: 5 Zacken 8">
            <a:extLst>
              <a:ext uri="{FF2B5EF4-FFF2-40B4-BE49-F238E27FC236}">
                <a16:creationId xmlns:a16="http://schemas.microsoft.com/office/drawing/2014/main" id="{986345A6-D43E-4C10-843E-0744145B1903}"/>
              </a:ext>
            </a:extLst>
          </p:cNvPr>
          <p:cNvSpPr/>
          <p:nvPr/>
        </p:nvSpPr>
        <p:spPr bwMode="auto">
          <a:xfrm>
            <a:off x="435930" y="4130711"/>
            <a:ext cx="3227287" cy="1692920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ヒラギノ角ゴ Pro W3" pitchFamily="112" charset="-128"/>
              </a:rPr>
              <a:t>Agil !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4618465-BCB6-4C5F-9249-89823C35AB85}"/>
              </a:ext>
            </a:extLst>
          </p:cNvPr>
          <p:cNvSpPr txBox="1"/>
          <p:nvPr/>
        </p:nvSpPr>
        <p:spPr>
          <a:xfrm>
            <a:off x="2214473" y="3752103"/>
            <a:ext cx="39417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b="1" dirty="0">
                <a:solidFill>
                  <a:srgbClr val="FF0000"/>
                </a:solidFill>
              </a:rPr>
              <a:t>New Work !</a:t>
            </a:r>
          </a:p>
        </p:txBody>
      </p:sp>
      <p:sp>
        <p:nvSpPr>
          <p:cNvPr id="13" name="Pfeil: nach rechts 12">
            <a:extLst>
              <a:ext uri="{FF2B5EF4-FFF2-40B4-BE49-F238E27FC236}">
                <a16:creationId xmlns:a16="http://schemas.microsoft.com/office/drawing/2014/main" id="{CC0A2118-82D7-43A1-9028-8AD784935EC5}"/>
              </a:ext>
            </a:extLst>
          </p:cNvPr>
          <p:cNvSpPr/>
          <p:nvPr/>
        </p:nvSpPr>
        <p:spPr bwMode="auto">
          <a:xfrm rot="19331027">
            <a:off x="5865913" y="4423751"/>
            <a:ext cx="2834422" cy="1461360"/>
          </a:xfrm>
          <a:prstGeom prst="rightArrow">
            <a:avLst/>
          </a:prstGeom>
          <a:solidFill>
            <a:srgbClr val="47E53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600"/>
              </a:spcAft>
            </a:pPr>
            <a:r>
              <a:rPr lang="de-DE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Open Space !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34B7B7F-0800-4BA0-B686-18173E6AF1C0}"/>
              </a:ext>
            </a:extLst>
          </p:cNvPr>
          <p:cNvSpPr txBox="1"/>
          <p:nvPr/>
        </p:nvSpPr>
        <p:spPr>
          <a:xfrm>
            <a:off x="5993934" y="3708271"/>
            <a:ext cx="14927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400" b="1" dirty="0">
                <a:solidFill>
                  <a:srgbClr val="FF0000"/>
                </a:solidFill>
              </a:rPr>
              <a:t>(??)</a:t>
            </a:r>
            <a:endParaRPr lang="de-DE" sz="5400" dirty="0"/>
          </a:p>
        </p:txBody>
      </p:sp>
    </p:spTree>
    <p:extLst>
      <p:ext uri="{BB962C8B-B14F-4D97-AF65-F5344CB8AC3E}">
        <p14:creationId xmlns:p14="http://schemas.microsoft.com/office/powerpoint/2010/main" val="220483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  <p:bldP spid="12" grpId="0"/>
      <p:bldP spid="13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0D8957-7AC9-4216-9DD3-395F885A1E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738" y="1115532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 dirty="0"/>
              <a:t>Wandel der Personalarbeit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7937631-40F7-49C2-AD87-AA90B617C3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E742B-5285-4303-AB15-2CA636D63214}" type="slidenum">
              <a:rPr lang="de-DE" altLang="de-DE"/>
              <a:pPr>
                <a:defRPr/>
              </a:pPr>
              <a:t>4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3" name="Wolke 2">
            <a:extLst>
              <a:ext uri="{FF2B5EF4-FFF2-40B4-BE49-F238E27FC236}">
                <a16:creationId xmlns:a16="http://schemas.microsoft.com/office/drawing/2014/main" id="{565BFA03-49BF-487C-BDF6-9490A913EA4A}"/>
              </a:ext>
            </a:extLst>
          </p:cNvPr>
          <p:cNvSpPr/>
          <p:nvPr/>
        </p:nvSpPr>
        <p:spPr bwMode="auto">
          <a:xfrm>
            <a:off x="683568" y="1964487"/>
            <a:ext cx="3717095" cy="1224136"/>
          </a:xfrm>
          <a:prstGeom prst="cloud">
            <a:avLst/>
          </a:prstGeom>
          <a:gradFill>
            <a:gsLst>
              <a:gs pos="0">
                <a:srgbClr val="FFFF00"/>
              </a:gs>
              <a:gs pos="100000">
                <a:schemeClr val="tx1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ヒラギノ角ゴ Pro W3" pitchFamily="112" charset="-128"/>
              </a:rPr>
              <a:t>Demografischer Wandel</a:t>
            </a:r>
          </a:p>
        </p:txBody>
      </p:sp>
      <p:sp>
        <p:nvSpPr>
          <p:cNvPr id="4" name="Explosion: 8 Zacken 3">
            <a:extLst>
              <a:ext uri="{FF2B5EF4-FFF2-40B4-BE49-F238E27FC236}">
                <a16:creationId xmlns:a16="http://schemas.microsoft.com/office/drawing/2014/main" id="{2A812807-82EC-458F-B8A0-0A31A08AA446}"/>
              </a:ext>
            </a:extLst>
          </p:cNvPr>
          <p:cNvSpPr/>
          <p:nvPr/>
        </p:nvSpPr>
        <p:spPr bwMode="auto">
          <a:xfrm>
            <a:off x="5531892" y="1765620"/>
            <a:ext cx="3006960" cy="2016224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ヒラギノ角ゴ Pro W3" pitchFamily="112" charset="-128"/>
              </a:rPr>
              <a:t>Digital !</a:t>
            </a:r>
          </a:p>
        </p:txBody>
      </p:sp>
      <p:sp>
        <p:nvSpPr>
          <p:cNvPr id="9" name="Stern: 5 Zacken 8">
            <a:extLst>
              <a:ext uri="{FF2B5EF4-FFF2-40B4-BE49-F238E27FC236}">
                <a16:creationId xmlns:a16="http://schemas.microsoft.com/office/drawing/2014/main" id="{986345A6-D43E-4C10-843E-0744145B1903}"/>
              </a:ext>
            </a:extLst>
          </p:cNvPr>
          <p:cNvSpPr/>
          <p:nvPr/>
        </p:nvSpPr>
        <p:spPr bwMode="auto">
          <a:xfrm>
            <a:off x="435930" y="4130711"/>
            <a:ext cx="3227287" cy="1692920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ヒラギノ角ゴ Pro W3" pitchFamily="112" charset="-128"/>
              </a:rPr>
              <a:t>Agil !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4618465-BCB6-4C5F-9249-89823C35AB85}"/>
              </a:ext>
            </a:extLst>
          </p:cNvPr>
          <p:cNvSpPr txBox="1"/>
          <p:nvPr/>
        </p:nvSpPr>
        <p:spPr>
          <a:xfrm>
            <a:off x="2214473" y="3752103"/>
            <a:ext cx="39417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b="1" dirty="0">
                <a:solidFill>
                  <a:srgbClr val="FF0000"/>
                </a:solidFill>
              </a:rPr>
              <a:t>New Work !</a:t>
            </a:r>
          </a:p>
        </p:txBody>
      </p:sp>
      <p:sp>
        <p:nvSpPr>
          <p:cNvPr id="13" name="Pfeil: nach rechts 12">
            <a:extLst>
              <a:ext uri="{FF2B5EF4-FFF2-40B4-BE49-F238E27FC236}">
                <a16:creationId xmlns:a16="http://schemas.microsoft.com/office/drawing/2014/main" id="{CC0A2118-82D7-43A1-9028-8AD784935EC5}"/>
              </a:ext>
            </a:extLst>
          </p:cNvPr>
          <p:cNvSpPr/>
          <p:nvPr/>
        </p:nvSpPr>
        <p:spPr bwMode="auto">
          <a:xfrm rot="19331027">
            <a:off x="5865913" y="4423751"/>
            <a:ext cx="2834422" cy="1461360"/>
          </a:xfrm>
          <a:prstGeom prst="rightArrow">
            <a:avLst/>
          </a:prstGeom>
          <a:solidFill>
            <a:srgbClr val="47E53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600"/>
              </a:spcAft>
            </a:pPr>
            <a:r>
              <a:rPr lang="de-DE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Open Space !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34B7B7F-0800-4BA0-B686-18173E6AF1C0}"/>
              </a:ext>
            </a:extLst>
          </p:cNvPr>
          <p:cNvSpPr txBox="1"/>
          <p:nvPr/>
        </p:nvSpPr>
        <p:spPr>
          <a:xfrm>
            <a:off x="5993934" y="3708271"/>
            <a:ext cx="14927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400" b="1" dirty="0">
                <a:solidFill>
                  <a:srgbClr val="FF0000"/>
                </a:solidFill>
              </a:rPr>
              <a:t>(??)</a:t>
            </a:r>
            <a:endParaRPr lang="de-DE" sz="54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8480547-9953-4ADC-9001-FD20FC44B2BF}"/>
              </a:ext>
            </a:extLst>
          </p:cNvPr>
          <p:cNvSpPr txBox="1"/>
          <p:nvPr/>
        </p:nvSpPr>
        <p:spPr>
          <a:xfrm rot="20831340">
            <a:off x="1410788" y="2777472"/>
            <a:ext cx="7372818" cy="2862322"/>
          </a:xfrm>
          <a:prstGeom prst="rect">
            <a:avLst/>
          </a:prstGeom>
          <a:solidFill>
            <a:srgbClr val="CC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6000" b="1" dirty="0"/>
              <a:t>„Hören Sie nicht </a:t>
            </a:r>
          </a:p>
          <a:p>
            <a:pPr algn="ctr"/>
            <a:r>
              <a:rPr lang="de-DE" sz="6000" b="1" dirty="0"/>
              <a:t>auf die </a:t>
            </a:r>
          </a:p>
          <a:p>
            <a:pPr algn="ctr"/>
            <a:r>
              <a:rPr lang="de-DE" sz="6000" b="1" dirty="0"/>
              <a:t>Dampfplauderer“</a:t>
            </a:r>
          </a:p>
        </p:txBody>
      </p:sp>
    </p:spTree>
    <p:extLst>
      <p:ext uri="{BB962C8B-B14F-4D97-AF65-F5344CB8AC3E}">
        <p14:creationId xmlns:p14="http://schemas.microsoft.com/office/powerpoint/2010/main" val="208370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  <p:bldP spid="12" grpId="0"/>
      <p:bldP spid="13" grpId="0" animBg="1"/>
      <p:bldP spid="5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>
            <a:extLst>
              <a:ext uri="{FF2B5EF4-FFF2-40B4-BE49-F238E27FC236}">
                <a16:creationId xmlns:a16="http://schemas.microsoft.com/office/drawing/2014/main" id="{4AADA8B8-109E-4C1C-A87B-C97FCDBD39F9}"/>
              </a:ext>
            </a:extLst>
          </p:cNvPr>
          <p:cNvSpPr/>
          <p:nvPr/>
        </p:nvSpPr>
        <p:spPr bwMode="auto">
          <a:xfrm>
            <a:off x="3116262" y="2524125"/>
            <a:ext cx="2967906" cy="2789237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Circl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ヒラギノ角ゴ Pro W3" pitchFamily="112" charset="-128"/>
              </a:rPr>
              <a:t>Unternehmensziele/-strategie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A0E99DAE-49F5-47DD-A954-C342E2A960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738" y="1219200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/>
              <a:t>Mitarbeiter – </a:t>
            </a:r>
            <a:r>
              <a:rPr lang="de-DE" altLang="de-DE" b="1"/>
              <a:t>die</a:t>
            </a:r>
            <a:r>
              <a:rPr lang="de-DE" altLang="de-DE"/>
              <a:t> Ressource eines Unternehmens         I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D80ECDFD-78D6-4320-9D9A-6099CEB84B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5E80CD-32B8-41E0-B79B-48BE339D2E67}" type="slidenum">
              <a:rPr lang="de-DE" altLang="de-DE"/>
              <a:pPr>
                <a:defRPr/>
              </a:pPr>
              <a:t>5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172" name="Textfeld 3">
            <a:extLst>
              <a:ext uri="{FF2B5EF4-FFF2-40B4-BE49-F238E27FC236}">
                <a16:creationId xmlns:a16="http://schemas.microsoft.com/office/drawing/2014/main" id="{12BB1E71-7021-4208-906C-5A8CA6061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1947863"/>
            <a:ext cx="2651125" cy="461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1pPr>
            <a:lvl2pPr marL="742950" indent="-28575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2pPr>
            <a:lvl3pPr marL="11430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3pPr>
            <a:lvl4pPr marL="16002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4pPr>
            <a:lvl5pPr marL="20574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>
                <a:solidFill>
                  <a:srgbClr val="996633"/>
                </a:solidFill>
                <a:latin typeface="Arial" panose="020B0604020202020204" pitchFamily="34" charset="0"/>
              </a:rPr>
              <a:t>Fachkräftemangel</a:t>
            </a:r>
          </a:p>
        </p:txBody>
      </p:sp>
      <p:sp>
        <p:nvSpPr>
          <p:cNvPr id="7173" name="Textfeld 5">
            <a:extLst>
              <a:ext uri="{FF2B5EF4-FFF2-40B4-BE49-F238E27FC236}">
                <a16:creationId xmlns:a16="http://schemas.microsoft.com/office/drawing/2014/main" id="{F8CCC21E-1D6C-464E-908F-20608AAD2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3516313"/>
            <a:ext cx="2600325" cy="463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1pPr>
            <a:lvl2pPr marL="742950" indent="-28575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2pPr>
            <a:lvl3pPr marL="11430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3pPr>
            <a:lvl4pPr marL="16002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4pPr>
            <a:lvl5pPr marL="20574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>
                <a:solidFill>
                  <a:srgbClr val="996633"/>
                </a:solidFill>
                <a:latin typeface="Arial" panose="020B0604020202020204" pitchFamily="34" charset="0"/>
              </a:rPr>
              <a:t>Vollbeschäftigung</a:t>
            </a:r>
          </a:p>
        </p:txBody>
      </p:sp>
      <p:sp>
        <p:nvSpPr>
          <p:cNvPr id="7175" name="Textfeld 7">
            <a:extLst>
              <a:ext uri="{FF2B5EF4-FFF2-40B4-BE49-F238E27FC236}">
                <a16:creationId xmlns:a16="http://schemas.microsoft.com/office/drawing/2014/main" id="{0FC6B2D5-0B9F-4CE4-8EB3-EBA00406E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2293938"/>
            <a:ext cx="16002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1pPr>
            <a:lvl2pPr marL="742950" indent="-28575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2pPr>
            <a:lvl3pPr marL="11430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3pPr>
            <a:lvl4pPr marL="16002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4pPr>
            <a:lvl5pPr marL="20574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>
                <a:solidFill>
                  <a:schemeClr val="tx1"/>
                </a:solidFill>
                <a:latin typeface="Arial" panose="020B0604020202020204" pitchFamily="34" charset="0"/>
              </a:rPr>
              <a:t>Work-Life-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>
                <a:solidFill>
                  <a:schemeClr val="tx1"/>
                </a:solidFill>
                <a:latin typeface="Arial" panose="020B0604020202020204" pitchFamily="34" charset="0"/>
              </a:rPr>
              <a:t>Balance</a:t>
            </a:r>
          </a:p>
        </p:txBody>
      </p:sp>
      <p:sp>
        <p:nvSpPr>
          <p:cNvPr id="7176" name="Textfeld 8">
            <a:extLst>
              <a:ext uri="{FF2B5EF4-FFF2-40B4-BE49-F238E27FC236}">
                <a16:creationId xmlns:a16="http://schemas.microsoft.com/office/drawing/2014/main" id="{48AB7E59-4DF6-4815-BD42-F12551F6E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4348163"/>
            <a:ext cx="1349375" cy="461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1pPr>
            <a:lvl2pPr marL="742950" indent="-28575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2pPr>
            <a:lvl3pPr marL="11430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3pPr>
            <a:lvl4pPr marL="16002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4pPr>
            <a:lvl5pPr marL="20574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>
                <a:solidFill>
                  <a:srgbClr val="0070C0"/>
                </a:solidFill>
                <a:latin typeface="Arial" panose="020B0604020202020204" pitchFamily="34" charset="0"/>
              </a:rPr>
              <a:t>Standort</a:t>
            </a:r>
          </a:p>
        </p:txBody>
      </p:sp>
      <p:sp>
        <p:nvSpPr>
          <p:cNvPr id="7179" name="Textfeld 13">
            <a:extLst>
              <a:ext uri="{FF2B5EF4-FFF2-40B4-BE49-F238E27FC236}">
                <a16:creationId xmlns:a16="http://schemas.microsoft.com/office/drawing/2014/main" id="{51D19518-E44F-4C9B-B43C-840EB56F2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2709863"/>
            <a:ext cx="2322513" cy="461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1pPr>
            <a:lvl2pPr marL="742950" indent="-28575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2pPr>
            <a:lvl3pPr marL="11430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3pPr>
            <a:lvl4pPr marL="16002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4pPr>
            <a:lvl5pPr marL="20574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>
                <a:solidFill>
                  <a:srgbClr val="996633"/>
                </a:solidFill>
                <a:latin typeface="Arial" panose="020B0604020202020204" pitchFamily="34" charset="0"/>
              </a:rPr>
              <a:t>Gute </a:t>
            </a:r>
            <a:r>
              <a:rPr lang="de-DE" altLang="de-DE" sz="2400" dirty="0" err="1">
                <a:solidFill>
                  <a:srgbClr val="996633"/>
                </a:solidFill>
                <a:latin typeface="Arial" panose="020B0604020202020204" pitchFamily="34" charset="0"/>
              </a:rPr>
              <a:t>wirt</a:t>
            </a:r>
            <a:r>
              <a:rPr lang="de-DE" altLang="de-DE" sz="2400" dirty="0">
                <a:solidFill>
                  <a:srgbClr val="996633"/>
                </a:solidFill>
                <a:latin typeface="Arial" panose="020B0604020202020204" pitchFamily="34" charset="0"/>
              </a:rPr>
              <a:t>. Lage</a:t>
            </a:r>
          </a:p>
        </p:txBody>
      </p:sp>
      <p:sp>
        <p:nvSpPr>
          <p:cNvPr id="7180" name="Textfeld 14">
            <a:extLst>
              <a:ext uri="{FF2B5EF4-FFF2-40B4-BE49-F238E27FC236}">
                <a16:creationId xmlns:a16="http://schemas.microsoft.com/office/drawing/2014/main" id="{2A65F11C-D485-45E4-BA16-554D31645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661025"/>
            <a:ext cx="1710725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1pPr>
            <a:lvl2pPr marL="742950" indent="-28575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2pPr>
            <a:lvl3pPr marL="11430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3pPr>
            <a:lvl4pPr marL="16002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4pPr>
            <a:lvl5pPr marL="20574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>
                <a:solidFill>
                  <a:srgbClr val="0070C0"/>
                </a:solidFill>
                <a:latin typeface="Arial" panose="020B0604020202020204" pitchFamily="34" charset="0"/>
              </a:rPr>
              <a:t>Leadership</a:t>
            </a:r>
          </a:p>
        </p:txBody>
      </p:sp>
      <p:sp>
        <p:nvSpPr>
          <p:cNvPr id="7181" name="Textfeld 15">
            <a:extLst>
              <a:ext uri="{FF2B5EF4-FFF2-40B4-BE49-F238E27FC236}">
                <a16:creationId xmlns:a16="http://schemas.microsoft.com/office/drawing/2014/main" id="{53A4AEB2-E89A-428F-8FA4-47AE1E8C8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4163" y="2063750"/>
            <a:ext cx="1143000" cy="460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1pPr>
            <a:lvl2pPr marL="742950" indent="-28575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2pPr>
            <a:lvl3pPr marL="11430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3pPr>
            <a:lvl4pPr marL="16002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4pPr>
            <a:lvl5pPr marL="20574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>
                <a:solidFill>
                  <a:srgbClr val="FF0000"/>
                </a:solidFill>
                <a:latin typeface="Arial" panose="020B0604020202020204" pitchFamily="34" charset="0"/>
              </a:rPr>
              <a:t>Kosten</a:t>
            </a:r>
          </a:p>
        </p:txBody>
      </p:sp>
      <p:sp>
        <p:nvSpPr>
          <p:cNvPr id="7183" name="Textfeld 2">
            <a:extLst>
              <a:ext uri="{FF2B5EF4-FFF2-40B4-BE49-F238E27FC236}">
                <a16:creationId xmlns:a16="http://schemas.microsoft.com/office/drawing/2014/main" id="{AC8A5A3C-856E-49F4-8E65-3FC332ED1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5199063"/>
            <a:ext cx="2252663" cy="461962"/>
          </a:xfrm>
          <a:prstGeom prst="rect">
            <a:avLst/>
          </a:prstGeom>
          <a:noFill/>
          <a:ln w="9525">
            <a:solidFill>
              <a:srgbClr val="061D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1pPr>
            <a:lvl2pPr marL="742950" indent="-28575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2pPr>
            <a:lvl3pPr marL="11430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3pPr>
            <a:lvl4pPr marL="16002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4pPr>
            <a:lvl5pPr marL="2057400" indent="-228600">
              <a:spcBef>
                <a:spcPct val="20000"/>
              </a:spcBef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94C2"/>
              </a:buClr>
              <a:buFont typeface="Wingdings" panose="05000000000000000000" pitchFamily="2" charset="2"/>
              <a:buChar char="§"/>
              <a:defRPr sz="2000">
                <a:solidFill>
                  <a:srgbClr val="061D66"/>
                </a:solidFill>
                <a:latin typeface="Tahoma" panose="020B0604030504040204" pitchFamily="34" charset="0"/>
                <a:ea typeface="ヒラギノ角ゴ Pro W3" pitchFamily="11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>
                <a:solidFill>
                  <a:srgbClr val="0070C0"/>
                </a:solidFill>
                <a:latin typeface="Arial" panose="020B0604020202020204" pitchFamily="34" charset="0"/>
              </a:rPr>
              <a:t>AG-Attraktivität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D03B5D12-D02D-408D-AF35-2706AF5BA5FE}"/>
              </a:ext>
            </a:extLst>
          </p:cNvPr>
          <p:cNvSpPr/>
          <p:nvPr/>
        </p:nvSpPr>
        <p:spPr bwMode="auto">
          <a:xfrm rot="11640000">
            <a:off x="3851920" y="3204208"/>
            <a:ext cx="1566935" cy="1551309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b" anchorCtr="0" forceAA="0" compatLnSpc="1">
            <a:prstTxWarp prst="textCircl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ヒラギノ角ゴ Pro W3" pitchFamily="112" charset="-128"/>
              </a:rPr>
              <a:t>  </a:t>
            </a:r>
            <a:r>
              <a:rPr kumimoji="0" lang="de-DE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ヒラギノ角ゴ Pro W3" pitchFamily="112" charset="-128"/>
              </a:rPr>
              <a:t>Personalpolitik</a:t>
            </a:r>
          </a:p>
        </p:txBody>
      </p:sp>
      <p:pic>
        <p:nvPicPr>
          <p:cNvPr id="7" name="Grafik 6" descr="Team">
            <a:extLst>
              <a:ext uri="{FF2B5EF4-FFF2-40B4-BE49-F238E27FC236}">
                <a16:creationId xmlns:a16="http://schemas.microsoft.com/office/drawing/2014/main" id="{51961792-9549-488F-8447-3BD10C3A7D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25462" y="3758879"/>
            <a:ext cx="1494160" cy="1494160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263D879E-45A5-498A-936D-AABB949D7CAA}"/>
              </a:ext>
            </a:extLst>
          </p:cNvPr>
          <p:cNvSpPr txBox="1"/>
          <p:nvPr/>
        </p:nvSpPr>
        <p:spPr>
          <a:xfrm>
            <a:off x="309387" y="3302426"/>
            <a:ext cx="219002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Lebenslanges </a:t>
            </a:r>
          </a:p>
          <a:p>
            <a:r>
              <a:rPr lang="de-DE" dirty="0"/>
              <a:t>Lernen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2ECDD066-C68E-45A9-AF8D-FB222666CB77}"/>
              </a:ext>
            </a:extLst>
          </p:cNvPr>
          <p:cNvSpPr txBox="1"/>
          <p:nvPr/>
        </p:nvSpPr>
        <p:spPr>
          <a:xfrm>
            <a:off x="5868144" y="4922015"/>
            <a:ext cx="283923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Organisationskultur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0A3E006-79B5-4E68-B166-FC9B06912517}"/>
              </a:ext>
            </a:extLst>
          </p:cNvPr>
          <p:cNvSpPr txBox="1"/>
          <p:nvPr/>
        </p:nvSpPr>
        <p:spPr>
          <a:xfrm>
            <a:off x="6987455" y="4275126"/>
            <a:ext cx="14029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Leitlinien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8E89B22-B2CB-443F-A89F-A3859411D7CB}"/>
              </a:ext>
            </a:extLst>
          </p:cNvPr>
          <p:cNvSpPr txBox="1"/>
          <p:nvPr/>
        </p:nvSpPr>
        <p:spPr>
          <a:xfrm>
            <a:off x="3332718" y="5767391"/>
            <a:ext cx="2664512" cy="461665"/>
          </a:xfrm>
          <a:prstGeom prst="rect">
            <a:avLst/>
          </a:prstGeom>
          <a:noFill/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none" rtlCol="0">
            <a:spAutoFit/>
          </a:bodyPr>
          <a:lstStyle/>
          <a:p>
            <a:r>
              <a:rPr lang="de-DE" b="1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</a:rPr>
              <a:t>Geschäftsmodell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313F0C6-3303-40CB-90DB-E42E8B3BACE1}"/>
              </a:ext>
            </a:extLst>
          </p:cNvPr>
          <p:cNvSpPr txBox="1"/>
          <p:nvPr/>
        </p:nvSpPr>
        <p:spPr>
          <a:xfrm>
            <a:off x="8590683" y="2647482"/>
            <a:ext cx="385042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de-DE" sz="2800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2" accel="5800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3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 animBg="1"/>
      <p:bldP spid="7175" grpId="0" animBg="1"/>
      <p:bldP spid="7176" grpId="1" animBg="1"/>
      <p:bldP spid="7179" grpId="0" animBg="1"/>
      <p:bldP spid="7180" grpId="0" animBg="1"/>
      <p:bldP spid="7181" grpId="0" animBg="1"/>
      <p:bldP spid="7183" grpId="1" animBg="1"/>
      <p:bldP spid="22" grpId="0" animBg="1"/>
      <p:bldP spid="23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480BA53-ABA3-40E8-AD0D-EB7C7789B1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738" y="1219200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/>
              <a:t>Mitarbeiter – </a:t>
            </a:r>
            <a:r>
              <a:rPr lang="de-DE" altLang="de-DE" b="1"/>
              <a:t>die</a:t>
            </a:r>
            <a:r>
              <a:rPr lang="de-DE" altLang="de-DE"/>
              <a:t> Ressource eines Unternehmens        II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C100635-1FA6-45A3-8BD4-E4141D74AF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8325" y="2360786"/>
            <a:ext cx="7889875" cy="3505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b="1" dirty="0"/>
              <a:t>Wie organisiere ich mein Unternehmen?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b="1" dirty="0"/>
              <a:t>Wie gewinne ich geeignete Mitarbeiter?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b="1" dirty="0"/>
              <a:t>Wie motiviere ich meine Mitarbeiter?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b="1" dirty="0"/>
              <a:t>Wie entwickle ich meine Mitarbeiter?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de-DE" altLang="de-DE" b="1" dirty="0"/>
              <a:t>Wie binde ich Mitarbeiter an mein Unternehmen?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D39DA14-0522-4242-A95D-DAE7028E4E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C87560-621B-4240-A4D7-200F6790C3E6}" type="slidenum">
              <a:rPr lang="de-DE" altLang="de-DE"/>
              <a:pPr>
                <a:defRPr/>
              </a:pPr>
              <a:t>6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C4A1BAFA-1760-4A1B-A5BC-6BD12B01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8" y="1219200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/>
              <a:t>Beispielprojekte zur zukunftsgerechten Personalpolitik 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88D306-D1B7-4CAD-9490-3D5FB7A50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550" y="1948840"/>
            <a:ext cx="7889875" cy="3505200"/>
          </a:xfrm>
        </p:spPr>
        <p:txBody>
          <a:bodyPr/>
          <a:lstStyle/>
          <a:p>
            <a:pPr eaLnBrk="1" hangingPunct="1">
              <a:defRPr/>
            </a:pPr>
            <a:r>
              <a:rPr lang="de-DE" dirty="0"/>
              <a:t>Spezialmaschinenhersteller, ca. 140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Aufbauorganisation</a:t>
            </a:r>
          </a:p>
          <a:p>
            <a:pPr marL="0" indent="0" eaLnBrk="1" hangingPunct="1">
              <a:buNone/>
              <a:defRPr/>
            </a:pPr>
            <a:r>
              <a:rPr lang="de-DE" b="1" dirty="0"/>
              <a:t>	Delegation von Verantwortung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Mitarbeiterworkshops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Kulturänderung mit Generationswechsel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de-DE" dirty="0"/>
              <a:t>Anlagenbauer, ca. 30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Klärung der Aufgaben der Mitarbeiter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Stellenbeschreibungen</a:t>
            </a:r>
            <a:r>
              <a:rPr lang="de-DE" dirty="0"/>
              <a:t>	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de-DE" dirty="0"/>
              <a:t>Unternehmen des Gastgewerbes, ca. 50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Ablauforganisation und Aufgabenzuordnung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Stellenbeschreibungen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4EFFEAB-A771-4D82-A5EF-47E87D177B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110CDC-2B47-4055-8A18-76857C4633D6}" type="slidenum">
              <a:rPr lang="de-DE" altLang="de-DE"/>
              <a:pPr>
                <a:defRPr/>
              </a:pPr>
              <a:t>7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3FA9E2B-4A81-413D-AC56-F0A068137E55}"/>
              </a:ext>
            </a:extLst>
          </p:cNvPr>
          <p:cNvSpPr txBox="1"/>
          <p:nvPr/>
        </p:nvSpPr>
        <p:spPr>
          <a:xfrm>
            <a:off x="6389576" y="1988840"/>
            <a:ext cx="2286880" cy="8309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Unternehmens-leistung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>
            <a:extLst>
              <a:ext uri="{FF2B5EF4-FFF2-40B4-BE49-F238E27FC236}">
                <a16:creationId xmlns:a16="http://schemas.microsoft.com/office/drawing/2014/main" id="{9BF32F7A-D92F-426D-9CA3-40D01F30F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8" y="1219200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 dirty="0"/>
              <a:t>Beispielprojekte zur zukunftsgerechten Personalpolitik II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85FEEA-6845-424F-A7E1-D0D92A870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62" y="1928078"/>
            <a:ext cx="7889875" cy="3505200"/>
          </a:xfrm>
        </p:spPr>
        <p:txBody>
          <a:bodyPr/>
          <a:lstStyle/>
          <a:p>
            <a:pPr eaLnBrk="1" hangingPunct="1">
              <a:defRPr/>
            </a:pPr>
            <a:r>
              <a:rPr lang="de-DE" dirty="0"/>
              <a:t>Logistikunternehmen, ca. 25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Recruiting und </a:t>
            </a:r>
            <a:r>
              <a:rPr lang="de-DE" b="1" dirty="0" err="1"/>
              <a:t>Diversity</a:t>
            </a:r>
            <a:endParaRPr lang="de-DE" b="1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Wissenstransfer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de-DE" sz="1600" dirty="0"/>
          </a:p>
          <a:p>
            <a:pPr eaLnBrk="1" hangingPunct="1">
              <a:defRPr/>
            </a:pPr>
            <a:r>
              <a:rPr lang="de-DE" dirty="0"/>
              <a:t>Handwerksbetrieb Klimatechnik, ca. 30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Führungsverhalten und -training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Delegation von Verantwortung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Wissenstransfer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de-DE" sz="1600" b="1" dirty="0"/>
          </a:p>
          <a:p>
            <a:pPr eaLnBrk="1" hangingPunct="1">
              <a:defRPr/>
            </a:pPr>
            <a:r>
              <a:rPr lang="de-DE" dirty="0"/>
              <a:t>Logistikunternehmen, ca. 60 MA:</a:t>
            </a:r>
          </a:p>
          <a:p>
            <a:pPr marL="0" indent="0" eaLnBrk="1" hangingPunct="1">
              <a:buNone/>
              <a:defRPr/>
            </a:pPr>
            <a:r>
              <a:rPr lang="de-DE" dirty="0"/>
              <a:t>	</a:t>
            </a:r>
            <a:r>
              <a:rPr lang="de-DE" b="1" dirty="0"/>
              <a:t>Arbeitsplatzattraktivität (MA-Befragung)</a:t>
            </a:r>
          </a:p>
          <a:p>
            <a:pPr marL="0" indent="0" eaLnBrk="1" hangingPunct="1">
              <a:buNone/>
              <a:defRPr/>
            </a:pPr>
            <a:r>
              <a:rPr lang="de-DE" b="1" dirty="0"/>
              <a:t>	Einstellungs- und Einarbeitungsprozessprozess</a:t>
            </a:r>
          </a:p>
          <a:p>
            <a:pPr marL="0" indent="0" eaLnBrk="1" hangingPunct="1">
              <a:buNone/>
              <a:defRPr/>
            </a:pPr>
            <a:r>
              <a:rPr lang="de-DE" b="1" dirty="0"/>
              <a:t>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69EEBB1-6C9B-47FD-9EDD-19FC0D300F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849606-D255-4B8C-BE23-153175B66A4E}" type="slidenum">
              <a:rPr lang="de-DE" altLang="de-DE"/>
              <a:pPr>
                <a:defRPr/>
              </a:pPr>
              <a:t>8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906A5A6-866D-4D95-B137-89AEC01FBA37}"/>
              </a:ext>
            </a:extLst>
          </p:cNvPr>
          <p:cNvSpPr txBox="1"/>
          <p:nvPr/>
        </p:nvSpPr>
        <p:spPr>
          <a:xfrm>
            <a:off x="6948264" y="1989138"/>
            <a:ext cx="1728192" cy="8309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Mitarbeiter-gewinnung</a:t>
            </a:r>
          </a:p>
        </p:txBody>
      </p:sp>
    </p:spTree>
    <p:extLst>
      <p:ext uri="{BB962C8B-B14F-4D97-AF65-F5344CB8AC3E}">
        <p14:creationId xmlns:p14="http://schemas.microsoft.com/office/powerpoint/2010/main" val="4132777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>
            <a:extLst>
              <a:ext uri="{FF2B5EF4-FFF2-40B4-BE49-F238E27FC236}">
                <a16:creationId xmlns:a16="http://schemas.microsoft.com/office/drawing/2014/main" id="{E885AA40-2250-4C07-8A76-2FC4BE1DE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8" y="1219200"/>
            <a:ext cx="7891462" cy="481013"/>
          </a:xfrm>
          <a:ln>
            <a:solidFill>
              <a:srgbClr val="08227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e-DE" altLang="de-DE" dirty="0"/>
              <a:t>Beispielprojekte zur zukunftsgerechten Personalpolitik III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A8533E-CDF6-4233-BE6F-5984BCDE5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877" y="1928078"/>
            <a:ext cx="7889875" cy="3505200"/>
          </a:xfrm>
        </p:spPr>
        <p:txBody>
          <a:bodyPr/>
          <a:lstStyle/>
          <a:p>
            <a:pPr eaLnBrk="1" hangingPunct="1">
              <a:defRPr/>
            </a:pPr>
            <a:r>
              <a:rPr lang="de-DE" dirty="0"/>
              <a:t>Personenbeförderung, ca. 150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Vereinbarkeit von Beruf und Familie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Generationswechsel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Führungskultur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Interne Kommunikation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de-DE" dirty="0"/>
              <a:t>Unternehmen der Blechfertigung, ca. 50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Anonyme Mitarbeiterbefragung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Führungsverhalten und Kommunikation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Delegation von Verantwortung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de-DE" dirty="0"/>
              <a:t>IT-Dienstleister, ca. 15 MA: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  <a:r>
              <a:rPr lang="de-DE" b="1" dirty="0"/>
              <a:t>Workshop zu Mitarbeitermotivation u Incentives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b="1" dirty="0"/>
              <a:t>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de-DE" dirty="0"/>
              <a:t>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73B830C-F821-47C1-83E4-2D843D9FCF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A5A912-E8F1-4B68-9480-6B911623BEFD}" type="slidenum">
              <a:rPr lang="de-DE" altLang="de-DE"/>
              <a:pPr>
                <a:defRPr/>
              </a:pPr>
              <a:t>9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29068CF-6EE8-4890-B28C-BE46C13712CE}"/>
              </a:ext>
            </a:extLst>
          </p:cNvPr>
          <p:cNvSpPr txBox="1"/>
          <p:nvPr/>
        </p:nvSpPr>
        <p:spPr>
          <a:xfrm>
            <a:off x="6948264" y="1989138"/>
            <a:ext cx="2016224" cy="8309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Motivation</a:t>
            </a:r>
          </a:p>
          <a:p>
            <a:r>
              <a:rPr lang="de-DE" dirty="0">
                <a:solidFill>
                  <a:srgbClr val="FF0000"/>
                </a:solidFill>
              </a:rPr>
              <a:t>Führung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Tahoma"/>
        <a:ea typeface="ヒラギノ角ゴ Pro W3"/>
        <a:cs typeface=""/>
      </a:majorFont>
      <a:minorFont>
        <a:latin typeface="Tahoma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ヒラギノ角ゴ Pro W3" pitchFamily="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ヒラギノ角ゴ Pro W3" pitchFamily="112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x-move:Microsoft Office 2004:Vorlagen:Präsentationen:Designs:Breite Streifen</Template>
  <TotalTime>0</TotalTime>
  <Words>489</Words>
  <Application>Microsoft Office PowerPoint</Application>
  <PresentationFormat>Bildschirmpräsentation (4:3)</PresentationFormat>
  <Paragraphs>161</Paragraphs>
  <Slides>14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Tahoma</vt:lpstr>
      <vt:lpstr>Wingdings</vt:lpstr>
      <vt:lpstr>Leere Präsentation</vt:lpstr>
      <vt:lpstr>Gestaltung einer zukunftsgerechten Personalpolitik    </vt:lpstr>
      <vt:lpstr>Inhalt</vt:lpstr>
      <vt:lpstr>Wandel der Personalarbeit</vt:lpstr>
      <vt:lpstr>Wandel der Personalarbeit</vt:lpstr>
      <vt:lpstr>Mitarbeiter – die Ressource eines Unternehmens         I</vt:lpstr>
      <vt:lpstr>Mitarbeiter – die Ressource eines Unternehmens        II</vt:lpstr>
      <vt:lpstr>Beispielprojekte zur zukunftsgerechten Personalpolitik I</vt:lpstr>
      <vt:lpstr>Beispielprojekte zur zukunftsgerechten Personalpolitik II</vt:lpstr>
      <vt:lpstr>Beispielprojekte zur zukunftsgerechten Personalpolitik III</vt:lpstr>
      <vt:lpstr>Beispielprojekte zur zukunftsgerechten Personalpolitik IV</vt:lpstr>
      <vt:lpstr>Beispielprojekte zur zukunftsgerechten Personalpolitik V</vt:lpstr>
      <vt:lpstr>Chance Beratungsförderung</vt:lpstr>
      <vt:lpstr>Zukunftsorientierte Personalpolitik </vt:lpstr>
      <vt:lpstr>PowerPoint-Präsentation</vt:lpstr>
    </vt:vector>
  </TitlesOfParts>
  <Company>Office 2004 Test Drive-Benutzer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Dies ist eine Basis-Folie</dc:title>
  <dc:creator>"ConSed Consulting Dr. Sedelies"</dc:creator>
  <cp:lastModifiedBy>consed</cp:lastModifiedBy>
  <cp:revision>103</cp:revision>
  <cp:lastPrinted>2017-09-05T08:35:05Z</cp:lastPrinted>
  <dcterms:created xsi:type="dcterms:W3CDTF">2009-10-14T10:27:49Z</dcterms:created>
  <dcterms:modified xsi:type="dcterms:W3CDTF">2026-04-22T07:24:27Z</dcterms:modified>
</cp:coreProperties>
</file>